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1"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9FB948F-AED5-4A1C-B615-D4F0BFC7A0F4}" type="datetimeFigureOut">
              <a:rPr lang="en-IN" smtClean="0"/>
              <a:t>11-06-2023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34297675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FB948F-AED5-4A1C-B615-D4F0BFC7A0F4}" type="datetimeFigureOut">
              <a:rPr lang="en-IN" smtClean="0"/>
              <a:t>11-06-2023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1302528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FB948F-AED5-4A1C-B615-D4F0BFC7A0F4}" type="datetimeFigureOut">
              <a:rPr lang="en-IN" smtClean="0"/>
              <a:t>11-06-2023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188DB1-C47D-48FC-9617-1D4138E5EC3A}"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1296037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FB948F-AED5-4A1C-B615-D4F0BFC7A0F4}" type="datetimeFigureOut">
              <a:rPr lang="en-IN" smtClean="0"/>
              <a:t>11-06-2023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26448272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FB948F-AED5-4A1C-B615-D4F0BFC7A0F4}" type="datetimeFigureOut">
              <a:rPr lang="en-IN" smtClean="0"/>
              <a:t>11-06-2023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188DB1-C47D-48FC-9617-1D4138E5EC3A}"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1629496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FB948F-AED5-4A1C-B615-D4F0BFC7A0F4}" type="datetimeFigureOut">
              <a:rPr lang="en-IN" smtClean="0"/>
              <a:t>11-06-2023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35578311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FB948F-AED5-4A1C-B615-D4F0BFC7A0F4}" type="datetimeFigureOut">
              <a:rPr lang="en-IN" smtClean="0"/>
              <a:t>11-06-2023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22823561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FB948F-AED5-4A1C-B615-D4F0BFC7A0F4}" type="datetimeFigureOut">
              <a:rPr lang="en-IN" smtClean="0"/>
              <a:t>11-06-2023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31749880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FB948F-AED5-4A1C-B615-D4F0BFC7A0F4}" type="datetimeFigureOut">
              <a:rPr lang="en-IN" smtClean="0"/>
              <a:t>11-06-2023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1885583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FB948F-AED5-4A1C-B615-D4F0BFC7A0F4}" type="datetimeFigureOut">
              <a:rPr lang="en-IN" smtClean="0"/>
              <a:t>11-06-2023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703214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FB948F-AED5-4A1C-B615-D4F0BFC7A0F4}" type="datetimeFigureOut">
              <a:rPr lang="en-IN" smtClean="0"/>
              <a:t>11-06-2023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1975305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FB948F-AED5-4A1C-B615-D4F0BFC7A0F4}" type="datetimeFigureOut">
              <a:rPr lang="en-IN" smtClean="0"/>
              <a:t>11-06-2023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7519154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FB948F-AED5-4A1C-B615-D4F0BFC7A0F4}" type="datetimeFigureOut">
              <a:rPr lang="en-IN" smtClean="0"/>
              <a:t>11-06-2023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2314112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FB948F-AED5-4A1C-B615-D4F0BFC7A0F4}" type="datetimeFigureOut">
              <a:rPr lang="en-IN" smtClean="0"/>
              <a:t>11-06-2023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84202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FB948F-AED5-4A1C-B615-D4F0BFC7A0F4}" type="datetimeFigureOut">
              <a:rPr lang="en-IN" smtClean="0"/>
              <a:t>11-06-2023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665487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FB948F-AED5-4A1C-B615-D4F0BFC7A0F4}" type="datetimeFigureOut">
              <a:rPr lang="en-IN" smtClean="0"/>
              <a:t>11-06-2023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188DB1-C47D-48FC-9617-1D4138E5EC3A}" type="slidenum">
              <a:rPr lang="en-IN" smtClean="0"/>
              <a:t>‹#›</a:t>
            </a:fld>
            <a:endParaRPr lang="en-IN"/>
          </a:p>
        </p:txBody>
      </p:sp>
    </p:spTree>
    <p:extLst>
      <p:ext uri="{BB962C8B-B14F-4D97-AF65-F5344CB8AC3E}">
        <p14:creationId xmlns:p14="http://schemas.microsoft.com/office/powerpoint/2010/main" val="2177944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9FB948F-AED5-4A1C-B615-D4F0BFC7A0F4}" type="datetimeFigureOut">
              <a:rPr lang="en-IN" smtClean="0"/>
              <a:t>11-06-2023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C188DB1-C47D-48FC-9617-1D4138E5EC3A}" type="slidenum">
              <a:rPr lang="en-IN" smtClean="0"/>
              <a:t>‹#›</a:t>
            </a:fld>
            <a:endParaRPr lang="en-IN"/>
          </a:p>
        </p:txBody>
      </p:sp>
    </p:spTree>
    <p:extLst>
      <p:ext uri="{BB962C8B-B14F-4D97-AF65-F5344CB8AC3E}">
        <p14:creationId xmlns:p14="http://schemas.microsoft.com/office/powerpoint/2010/main" val="37624957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hyperlink" Target="https://www.researchgate.net/figure/Slope-scheme-and-notations_fig1_258296730" TargetMode="External"/><Relationship Id="rId2" Type="http://schemas.openxmlformats.org/officeDocument/2006/relationships/hyperlink" Target="https://rmit.instructure.com/courses/107338/pages/pre-recorded-lecture-recording-12?module_item_id=4860193" TargetMode="External"/><Relationship Id="rId1" Type="http://schemas.openxmlformats.org/officeDocument/2006/relationships/slideLayout" Target="../slideLayouts/slideLayout2.xml"/><Relationship Id="rId4" Type="http://schemas.openxmlformats.org/officeDocument/2006/relationships/hyperlink" Target="http://faculty.washington.edu/swithers/seestats/SeeingStatisticsFiles/seeing/reg/slopeformulas/slopeFormulas.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6F142-89FB-BA02-03EC-7030326F7318}"/>
              </a:ext>
            </a:extLst>
          </p:cNvPr>
          <p:cNvSpPr>
            <a:spLocks noGrp="1"/>
          </p:cNvSpPr>
          <p:nvPr>
            <p:ph type="ctrTitle"/>
          </p:nvPr>
        </p:nvSpPr>
        <p:spPr>
          <a:xfrm>
            <a:off x="883849" y="545290"/>
            <a:ext cx="9144000" cy="2668556"/>
          </a:xfrm>
        </p:spPr>
        <p:txBody>
          <a:bodyPr/>
          <a:lstStyle/>
          <a:p>
            <a:pPr algn="ctr"/>
            <a:r>
              <a:rPr lang="en-IN" sz="3200" b="1" i="1" u="sng" dirty="0">
                <a:solidFill>
                  <a:schemeClr val="tx1"/>
                </a:solidFill>
              </a:rPr>
              <a:t>PRACTICAL DATA SCIENCE WITH PYTHON</a:t>
            </a:r>
            <a:br>
              <a:rPr lang="en-IN" sz="3200" b="1" i="1" u="sng" dirty="0">
                <a:solidFill>
                  <a:schemeClr val="tx1"/>
                </a:solidFill>
              </a:rPr>
            </a:br>
            <a:r>
              <a:rPr lang="en-IN" sz="3200" b="1" i="1" u="sng" dirty="0">
                <a:solidFill>
                  <a:schemeClr val="tx1"/>
                </a:solidFill>
              </a:rPr>
              <a:t>COSC 2670</a:t>
            </a:r>
            <a:br>
              <a:rPr lang="en-IN" sz="3200" b="1" i="1" u="sng" dirty="0">
                <a:solidFill>
                  <a:schemeClr val="tx1"/>
                </a:solidFill>
              </a:rPr>
            </a:br>
            <a:r>
              <a:rPr lang="en-IN" sz="3200" b="1" i="1" u="sng" dirty="0">
                <a:solidFill>
                  <a:schemeClr val="tx1"/>
                </a:solidFill>
              </a:rPr>
              <a:t>ASSIGNMENT 3</a:t>
            </a:r>
          </a:p>
        </p:txBody>
      </p:sp>
      <p:sp>
        <p:nvSpPr>
          <p:cNvPr id="3" name="Subtitle 2">
            <a:extLst>
              <a:ext uri="{FF2B5EF4-FFF2-40B4-BE49-F238E27FC236}">
                <a16:creationId xmlns:a16="http://schemas.microsoft.com/office/drawing/2014/main" id="{B2B5A951-9DBA-9CFF-0383-0D5F22575815}"/>
              </a:ext>
            </a:extLst>
          </p:cNvPr>
          <p:cNvSpPr>
            <a:spLocks noGrp="1"/>
          </p:cNvSpPr>
          <p:nvPr>
            <p:ph type="subTitle" idx="1"/>
          </p:nvPr>
        </p:nvSpPr>
        <p:spPr>
          <a:xfrm>
            <a:off x="1572381" y="4657323"/>
            <a:ext cx="7766936" cy="1096899"/>
          </a:xfrm>
        </p:spPr>
        <p:txBody>
          <a:bodyPr/>
          <a:lstStyle/>
          <a:p>
            <a:pPr algn="ctr"/>
            <a:r>
              <a:rPr lang="en-IN" dirty="0"/>
              <a:t>Name : Vivek Aggarwal</a:t>
            </a:r>
          </a:p>
          <a:p>
            <a:pPr algn="ctr"/>
            <a:r>
              <a:rPr lang="en-IN" dirty="0"/>
              <a:t>Student ID : S4015465</a:t>
            </a:r>
          </a:p>
        </p:txBody>
      </p:sp>
      <p:cxnSp>
        <p:nvCxnSpPr>
          <p:cNvPr id="6" name="Straight Connector 5">
            <a:extLst>
              <a:ext uri="{FF2B5EF4-FFF2-40B4-BE49-F238E27FC236}">
                <a16:creationId xmlns:a16="http://schemas.microsoft.com/office/drawing/2014/main" id="{EC2BCF85-2A6A-8C2C-9341-047C2E92840D}"/>
              </a:ext>
            </a:extLst>
          </p:cNvPr>
          <p:cNvCxnSpPr/>
          <p:nvPr/>
        </p:nvCxnSpPr>
        <p:spPr>
          <a:xfrm flipV="1">
            <a:off x="457200" y="3946849"/>
            <a:ext cx="9703837" cy="83975"/>
          </a:xfrm>
          <a:prstGeom prst="line">
            <a:avLst/>
          </a:prstGeom>
        </p:spPr>
        <p:style>
          <a:lnRef idx="1">
            <a:schemeClr val="accent1"/>
          </a:lnRef>
          <a:fillRef idx="0">
            <a:schemeClr val="accent1"/>
          </a:fillRef>
          <a:effectRef idx="0">
            <a:schemeClr val="accent1"/>
          </a:effectRef>
          <a:fontRef idx="minor">
            <a:schemeClr val="tx1"/>
          </a:fontRef>
        </p:style>
      </p:cxnSp>
      <p:pic>
        <p:nvPicPr>
          <p:cNvPr id="5" name="Recorded Sound">
            <a:hlinkClick r:id="" action="ppaction://media"/>
            <a:extLst>
              <a:ext uri="{FF2B5EF4-FFF2-40B4-BE49-F238E27FC236}">
                <a16:creationId xmlns:a16="http://schemas.microsoft.com/office/drawing/2014/main" id="{72198A0A-3156-9726-5603-5504D73F44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78932" y="6094874"/>
            <a:ext cx="487363" cy="487363"/>
          </a:xfrm>
          <a:prstGeom prst="rect">
            <a:avLst/>
          </a:prstGeom>
        </p:spPr>
      </p:pic>
    </p:spTree>
    <p:extLst>
      <p:ext uri="{BB962C8B-B14F-4D97-AF65-F5344CB8AC3E}">
        <p14:creationId xmlns:p14="http://schemas.microsoft.com/office/powerpoint/2010/main" val="2609777077"/>
      </p:ext>
    </p:extLst>
  </p:cSld>
  <p:clrMapOvr>
    <a:masterClrMapping/>
  </p:clrMapOvr>
  <mc:AlternateContent xmlns:mc="http://schemas.openxmlformats.org/markup-compatibility/2006" xmlns:p14="http://schemas.microsoft.com/office/powerpoint/2010/main">
    <mc:Choice Requires="p14">
      <p:transition spd="slow" p14:dur="2000" advTm="1572"/>
    </mc:Choice>
    <mc:Fallback xmlns="">
      <p:transition spd="slow" advTm="157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41499-D819-AF5D-6950-99104417C289}"/>
              </a:ext>
            </a:extLst>
          </p:cNvPr>
          <p:cNvSpPr>
            <a:spLocks noGrp="1"/>
          </p:cNvSpPr>
          <p:nvPr>
            <p:ph type="title"/>
          </p:nvPr>
        </p:nvSpPr>
        <p:spPr>
          <a:xfrm>
            <a:off x="2820766" y="2517058"/>
            <a:ext cx="5251518" cy="1320800"/>
          </a:xfrm>
        </p:spPr>
        <p:txBody>
          <a:bodyPr>
            <a:normAutofit/>
          </a:bodyPr>
          <a:lstStyle/>
          <a:p>
            <a:r>
              <a:rPr lang="en-IN" sz="7200" dirty="0">
                <a:solidFill>
                  <a:schemeClr val="accent2"/>
                </a:solidFill>
                <a:latin typeface="Algerian" panose="04020705040A02060702" pitchFamily="82" charset="0"/>
              </a:rPr>
              <a:t>THANK YOU</a:t>
            </a:r>
          </a:p>
        </p:txBody>
      </p:sp>
    </p:spTree>
    <p:extLst>
      <p:ext uri="{BB962C8B-B14F-4D97-AF65-F5344CB8AC3E}">
        <p14:creationId xmlns:p14="http://schemas.microsoft.com/office/powerpoint/2010/main" val="457268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6CD10-175B-899C-90F0-F082B451744C}"/>
              </a:ext>
            </a:extLst>
          </p:cNvPr>
          <p:cNvSpPr>
            <a:spLocks noGrp="1"/>
          </p:cNvSpPr>
          <p:nvPr>
            <p:ph type="title"/>
          </p:nvPr>
        </p:nvSpPr>
        <p:spPr/>
        <p:txBody>
          <a:bodyPr/>
          <a:lstStyle/>
          <a:p>
            <a:r>
              <a:rPr lang="en-IN" dirty="0"/>
              <a:t>What is Slope One Scheme</a:t>
            </a:r>
          </a:p>
        </p:txBody>
      </p:sp>
      <p:sp>
        <p:nvSpPr>
          <p:cNvPr id="3" name="Content Placeholder 2">
            <a:extLst>
              <a:ext uri="{FF2B5EF4-FFF2-40B4-BE49-F238E27FC236}">
                <a16:creationId xmlns:a16="http://schemas.microsoft.com/office/drawing/2014/main" id="{1912BAE7-BEB5-17DB-A454-22CBABD348B5}"/>
              </a:ext>
            </a:extLst>
          </p:cNvPr>
          <p:cNvSpPr>
            <a:spLocks noGrp="1"/>
          </p:cNvSpPr>
          <p:nvPr>
            <p:ph idx="1"/>
          </p:nvPr>
        </p:nvSpPr>
        <p:spPr/>
        <p:txBody>
          <a:bodyPr>
            <a:normAutofit/>
          </a:bodyPr>
          <a:lstStyle/>
          <a:p>
            <a:pPr algn="just"/>
            <a:r>
              <a:rPr lang="en-US" sz="1800" b="0" i="0" dirty="0">
                <a:solidFill>
                  <a:srgbClr val="374151"/>
                </a:solidFill>
                <a:effectLst/>
                <a:latin typeface="Söhne"/>
              </a:rPr>
              <a:t>The SLOPE ONE scheme is a collaborative filtering algorithm used in recommender systems. It combines information from other users who rated the same item and from the other items rated by the same user to make predictions about ratings. It takes into account both user-based and item-based similarities.</a:t>
            </a:r>
          </a:p>
          <a:p>
            <a:pPr marL="0" indent="0" algn="just">
              <a:buNone/>
            </a:pPr>
            <a:endParaRPr lang="en-US" sz="1800" b="0" i="0" dirty="0">
              <a:solidFill>
                <a:srgbClr val="374151"/>
              </a:solidFill>
              <a:effectLst/>
              <a:latin typeface="Söhne"/>
            </a:endParaRPr>
          </a:p>
          <a:p>
            <a:pPr algn="just"/>
            <a:r>
              <a:rPr lang="en-US" sz="1800" b="0" i="0" dirty="0">
                <a:solidFill>
                  <a:srgbClr val="374151"/>
                </a:solidFill>
                <a:effectLst/>
                <a:latin typeface="Söhne"/>
              </a:rPr>
              <a:t>The formula for the SLOPE ONE scheme involves calculating the average deviation between items. Given a training set χ and two items j and </a:t>
            </a:r>
            <a:r>
              <a:rPr lang="en-US" sz="1800" b="0" i="0" dirty="0" err="1">
                <a:solidFill>
                  <a:srgbClr val="374151"/>
                </a:solidFill>
                <a:effectLst/>
                <a:latin typeface="Söhne"/>
              </a:rPr>
              <a:t>i</a:t>
            </a:r>
            <a:r>
              <a:rPr lang="en-US" sz="1800" b="0" i="0" dirty="0">
                <a:solidFill>
                  <a:srgbClr val="374151"/>
                </a:solidFill>
                <a:effectLst/>
                <a:latin typeface="Söhne"/>
              </a:rPr>
              <a:t> with ratings </a:t>
            </a:r>
            <a:r>
              <a:rPr lang="en-US" sz="1800" b="0" i="0" dirty="0" err="1">
                <a:solidFill>
                  <a:srgbClr val="374151"/>
                </a:solidFill>
                <a:effectLst/>
                <a:latin typeface="Söhne"/>
              </a:rPr>
              <a:t>uj</a:t>
            </a:r>
            <a:r>
              <a:rPr lang="en-US" sz="1800" b="0" i="0" dirty="0">
                <a:solidFill>
                  <a:srgbClr val="374151"/>
                </a:solidFill>
                <a:effectLst/>
                <a:latin typeface="Söhne"/>
              </a:rPr>
              <a:t> and </a:t>
            </a:r>
            <a:r>
              <a:rPr lang="en-US" sz="1800" b="0" i="0" dirty="0" err="1">
                <a:solidFill>
                  <a:srgbClr val="374151"/>
                </a:solidFill>
                <a:effectLst/>
                <a:latin typeface="Söhne"/>
              </a:rPr>
              <a:t>ui</a:t>
            </a:r>
            <a:r>
              <a:rPr lang="en-US" sz="1800" b="0" i="0" dirty="0">
                <a:solidFill>
                  <a:srgbClr val="374151"/>
                </a:solidFill>
                <a:effectLst/>
                <a:latin typeface="Söhne"/>
              </a:rPr>
              <a:t>, respectively, in some user evaluation u (annotated as </a:t>
            </a:r>
            <a:r>
              <a:rPr lang="en-US" sz="1800" b="0" i="0" dirty="0" err="1">
                <a:solidFill>
                  <a:srgbClr val="374151"/>
                </a:solidFill>
                <a:effectLst/>
                <a:latin typeface="Söhne"/>
              </a:rPr>
              <a:t>u∈Sj,i</a:t>
            </a:r>
            <a:r>
              <a:rPr lang="en-US" sz="1800" b="0" i="0" dirty="0">
                <a:solidFill>
                  <a:srgbClr val="374151"/>
                </a:solidFill>
                <a:effectLst/>
                <a:latin typeface="Söhne"/>
              </a:rPr>
              <a:t>(χ)), the average deviation of item </a:t>
            </a:r>
            <a:r>
              <a:rPr lang="en-US" sz="1800" b="0" i="0" dirty="0" err="1">
                <a:solidFill>
                  <a:srgbClr val="374151"/>
                </a:solidFill>
                <a:effectLst/>
                <a:latin typeface="Söhne"/>
              </a:rPr>
              <a:t>i</a:t>
            </a:r>
            <a:r>
              <a:rPr lang="en-US" sz="1800" b="0" i="0" dirty="0">
                <a:solidFill>
                  <a:srgbClr val="374151"/>
                </a:solidFill>
                <a:effectLst/>
                <a:latin typeface="Söhne"/>
              </a:rPr>
              <a:t> with respect to item j, denoted as </a:t>
            </a:r>
            <a:r>
              <a:rPr lang="en-US" sz="1800" b="0" i="0" dirty="0" err="1">
                <a:solidFill>
                  <a:srgbClr val="374151"/>
                </a:solidFill>
                <a:effectLst/>
                <a:latin typeface="Söhne"/>
              </a:rPr>
              <a:t>devj,i</a:t>
            </a:r>
            <a:r>
              <a:rPr lang="en-US" sz="1800" b="0" i="0" dirty="0">
                <a:solidFill>
                  <a:srgbClr val="374151"/>
                </a:solidFill>
                <a:effectLst/>
                <a:latin typeface="Söhne"/>
              </a:rPr>
              <a:t>, is computed as follows:</a:t>
            </a:r>
            <a:endParaRPr lang="en-IN" dirty="0"/>
          </a:p>
        </p:txBody>
      </p:sp>
      <p:pic>
        <p:nvPicPr>
          <p:cNvPr id="5" name="Picture 4">
            <a:extLst>
              <a:ext uri="{FF2B5EF4-FFF2-40B4-BE49-F238E27FC236}">
                <a16:creationId xmlns:a16="http://schemas.microsoft.com/office/drawing/2014/main" id="{A2D081ED-5047-94E9-8E60-D8B7B02352E3}"/>
              </a:ext>
            </a:extLst>
          </p:cNvPr>
          <p:cNvPicPr>
            <a:picLocks noChangeAspect="1"/>
          </p:cNvPicPr>
          <p:nvPr/>
        </p:nvPicPr>
        <p:blipFill>
          <a:blip r:embed="rId4"/>
          <a:stretch>
            <a:fillRect/>
          </a:stretch>
        </p:blipFill>
        <p:spPr>
          <a:xfrm>
            <a:off x="3171539" y="5248521"/>
            <a:ext cx="4888754" cy="1227218"/>
          </a:xfrm>
          <a:prstGeom prst="rect">
            <a:avLst/>
          </a:prstGeom>
        </p:spPr>
      </p:pic>
      <p:pic>
        <p:nvPicPr>
          <p:cNvPr id="6" name="Recorded Sound">
            <a:hlinkClick r:id="" action="ppaction://media"/>
            <a:extLst>
              <a:ext uri="{FF2B5EF4-FFF2-40B4-BE49-F238E27FC236}">
                <a16:creationId xmlns:a16="http://schemas.microsoft.com/office/drawing/2014/main" id="{98CDDA55-D508-B3E9-23A7-3F0B32E97BE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87086" y="6232057"/>
            <a:ext cx="487363" cy="487363"/>
          </a:xfrm>
          <a:prstGeom prst="rect">
            <a:avLst/>
          </a:prstGeom>
        </p:spPr>
      </p:pic>
    </p:spTree>
    <p:extLst>
      <p:ext uri="{BB962C8B-B14F-4D97-AF65-F5344CB8AC3E}">
        <p14:creationId xmlns:p14="http://schemas.microsoft.com/office/powerpoint/2010/main" val="3354055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32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2DB7C-EEBC-CF5D-9F0A-40FC6B8BE4B6}"/>
              </a:ext>
            </a:extLst>
          </p:cNvPr>
          <p:cNvSpPr>
            <a:spLocks noGrp="1"/>
          </p:cNvSpPr>
          <p:nvPr>
            <p:ph type="title"/>
          </p:nvPr>
        </p:nvSpPr>
        <p:spPr/>
        <p:txBody>
          <a:bodyPr/>
          <a:lstStyle/>
          <a:p>
            <a:r>
              <a:rPr lang="en-IN" dirty="0"/>
              <a:t>Why Slope One Scheme is used</a:t>
            </a:r>
          </a:p>
        </p:txBody>
      </p:sp>
      <p:sp>
        <p:nvSpPr>
          <p:cNvPr id="3" name="Content Placeholder 2">
            <a:extLst>
              <a:ext uri="{FF2B5EF4-FFF2-40B4-BE49-F238E27FC236}">
                <a16:creationId xmlns:a16="http://schemas.microsoft.com/office/drawing/2014/main" id="{59B70AFA-1EF7-A548-62E8-6575191CAB92}"/>
              </a:ext>
            </a:extLst>
          </p:cNvPr>
          <p:cNvSpPr>
            <a:spLocks noGrp="1"/>
          </p:cNvSpPr>
          <p:nvPr>
            <p:ph idx="1"/>
          </p:nvPr>
        </p:nvSpPr>
        <p:spPr/>
        <p:txBody>
          <a:bodyPr>
            <a:normAutofit fontScale="92500"/>
          </a:bodyPr>
          <a:lstStyle/>
          <a:p>
            <a:pPr algn="just"/>
            <a:r>
              <a:rPr lang="en-US" sz="1800" b="0" i="0" dirty="0">
                <a:solidFill>
                  <a:srgbClr val="374151"/>
                </a:solidFill>
                <a:effectLst/>
                <a:latin typeface="Söhne"/>
              </a:rPr>
              <a:t>The SLOPE ONE scheme is used to predict the rating that a user might give to an item based on their ratings for other items and the ratings given by other users. It aims to provide accurate recommendations by leveraging the patterns and similarities found in the data.</a:t>
            </a:r>
          </a:p>
          <a:p>
            <a:pPr algn="just"/>
            <a:endParaRPr lang="en-US" sz="1800" dirty="0">
              <a:solidFill>
                <a:srgbClr val="374151"/>
              </a:solidFill>
              <a:latin typeface="Söhne"/>
            </a:endParaRPr>
          </a:p>
          <a:p>
            <a:pPr algn="just"/>
            <a:endParaRPr lang="en-US" sz="1800" dirty="0">
              <a:solidFill>
                <a:srgbClr val="374151"/>
              </a:solidFill>
              <a:latin typeface="Söhne"/>
            </a:endParaRPr>
          </a:p>
          <a:p>
            <a:pPr algn="just"/>
            <a:endParaRPr lang="en-US" sz="1800" dirty="0">
              <a:solidFill>
                <a:srgbClr val="374151"/>
              </a:solidFill>
              <a:latin typeface="Söhne"/>
            </a:endParaRPr>
          </a:p>
          <a:p>
            <a:pPr algn="just"/>
            <a:endParaRPr lang="en-US" sz="1800" dirty="0">
              <a:solidFill>
                <a:srgbClr val="374151"/>
              </a:solidFill>
              <a:latin typeface="Söhne"/>
            </a:endParaRPr>
          </a:p>
          <a:p>
            <a:pPr algn="just"/>
            <a:r>
              <a:rPr lang="en-US" sz="1800" b="0" i="0" dirty="0">
                <a:solidFill>
                  <a:srgbClr val="374151"/>
                </a:solidFill>
                <a:effectLst/>
                <a:latin typeface="Söhne"/>
              </a:rPr>
              <a:t>To predict the rating of item j by a user u, the SLOPE ONE scheme calculates a predictor P(u)j, which is the average of all predictions </a:t>
            </a:r>
            <a:r>
              <a:rPr lang="en-US" sz="1800" b="0" i="0" dirty="0" err="1">
                <a:solidFill>
                  <a:srgbClr val="374151"/>
                </a:solidFill>
                <a:effectLst/>
                <a:latin typeface="Söhne"/>
              </a:rPr>
              <a:t>devj,i</a:t>
            </a:r>
            <a:r>
              <a:rPr lang="en-US" sz="1800" b="0" i="0" dirty="0">
                <a:solidFill>
                  <a:srgbClr val="374151"/>
                </a:solidFill>
                <a:effectLst/>
                <a:latin typeface="Söhne"/>
              </a:rPr>
              <a:t> + </a:t>
            </a:r>
            <a:r>
              <a:rPr lang="en-US" sz="1800" b="0" i="0" dirty="0" err="1">
                <a:solidFill>
                  <a:srgbClr val="374151"/>
                </a:solidFill>
                <a:effectLst/>
                <a:latin typeface="Söhne"/>
              </a:rPr>
              <a:t>ui</a:t>
            </a:r>
            <a:r>
              <a:rPr lang="en-US" sz="1800" b="0" i="0" dirty="0">
                <a:solidFill>
                  <a:srgbClr val="374151"/>
                </a:solidFill>
                <a:effectLst/>
                <a:latin typeface="Söhne"/>
              </a:rPr>
              <a:t> for each relevant item </a:t>
            </a:r>
            <a:r>
              <a:rPr lang="en-US" sz="1800" b="0" i="0" dirty="0" err="1">
                <a:solidFill>
                  <a:srgbClr val="374151"/>
                </a:solidFill>
                <a:effectLst/>
                <a:latin typeface="Söhne"/>
              </a:rPr>
              <a:t>i</a:t>
            </a:r>
            <a:r>
              <a:rPr lang="en-US" sz="1800" b="0" i="0" dirty="0">
                <a:solidFill>
                  <a:srgbClr val="374151"/>
                </a:solidFill>
                <a:effectLst/>
                <a:latin typeface="Söhne"/>
              </a:rPr>
              <a:t> in the set </a:t>
            </a:r>
            <a:r>
              <a:rPr lang="en-US" sz="1800" b="0" i="0" dirty="0" err="1">
                <a:solidFill>
                  <a:srgbClr val="374151"/>
                </a:solidFill>
                <a:effectLst/>
                <a:latin typeface="Söhne"/>
              </a:rPr>
              <a:t>Rj</a:t>
            </a:r>
            <a:r>
              <a:rPr lang="en-US" sz="1800" b="0" i="0" dirty="0">
                <a:solidFill>
                  <a:srgbClr val="374151"/>
                </a:solidFill>
                <a:effectLst/>
                <a:latin typeface="Söhne"/>
              </a:rPr>
              <a:t>. The set </a:t>
            </a:r>
            <a:r>
              <a:rPr lang="en-US" sz="1800" b="0" i="0" dirty="0" err="1">
                <a:solidFill>
                  <a:srgbClr val="374151"/>
                </a:solidFill>
                <a:effectLst/>
                <a:latin typeface="Söhne"/>
              </a:rPr>
              <a:t>Rj</a:t>
            </a:r>
            <a:r>
              <a:rPr lang="en-US" sz="1800" b="0" i="0" dirty="0">
                <a:solidFill>
                  <a:srgbClr val="374151"/>
                </a:solidFill>
                <a:effectLst/>
                <a:latin typeface="Söhne"/>
              </a:rPr>
              <a:t> consists of all relevant items for which there is a user evaluation (S(u)) containing both item j and item </a:t>
            </a:r>
            <a:r>
              <a:rPr lang="en-US" sz="1800" b="0" i="0" dirty="0" err="1">
                <a:solidFill>
                  <a:srgbClr val="374151"/>
                </a:solidFill>
                <a:effectLst/>
                <a:latin typeface="Söhne"/>
              </a:rPr>
              <a:t>i</a:t>
            </a:r>
            <a:r>
              <a:rPr lang="en-US" sz="1800" b="0" i="0" dirty="0">
                <a:solidFill>
                  <a:srgbClr val="374151"/>
                </a:solidFill>
                <a:effectLst/>
                <a:latin typeface="Söhne"/>
              </a:rPr>
              <a:t>, and card(</a:t>
            </a:r>
            <a:r>
              <a:rPr lang="en-US" sz="1800" b="0" i="0" dirty="0" err="1">
                <a:solidFill>
                  <a:srgbClr val="374151"/>
                </a:solidFill>
                <a:effectLst/>
                <a:latin typeface="Söhne"/>
              </a:rPr>
              <a:t>Sj,i</a:t>
            </a:r>
            <a:r>
              <a:rPr lang="en-US" sz="1800" b="0" i="0" dirty="0">
                <a:solidFill>
                  <a:srgbClr val="374151"/>
                </a:solidFill>
                <a:effectLst/>
                <a:latin typeface="Söhne"/>
              </a:rPr>
              <a:t>(χ)) is greater than zero.</a:t>
            </a:r>
          </a:p>
        </p:txBody>
      </p:sp>
      <p:pic>
        <p:nvPicPr>
          <p:cNvPr id="5" name="Picture 4">
            <a:extLst>
              <a:ext uri="{FF2B5EF4-FFF2-40B4-BE49-F238E27FC236}">
                <a16:creationId xmlns:a16="http://schemas.microsoft.com/office/drawing/2014/main" id="{83C82334-2259-AEF9-D498-B72085DF8FEC}"/>
              </a:ext>
            </a:extLst>
          </p:cNvPr>
          <p:cNvPicPr>
            <a:picLocks noChangeAspect="1"/>
          </p:cNvPicPr>
          <p:nvPr/>
        </p:nvPicPr>
        <p:blipFill>
          <a:blip r:embed="rId4"/>
          <a:stretch>
            <a:fillRect/>
          </a:stretch>
        </p:blipFill>
        <p:spPr>
          <a:xfrm>
            <a:off x="3217455" y="3228101"/>
            <a:ext cx="3516426" cy="872874"/>
          </a:xfrm>
          <a:prstGeom prst="rect">
            <a:avLst/>
          </a:prstGeom>
        </p:spPr>
      </p:pic>
      <p:pic>
        <p:nvPicPr>
          <p:cNvPr id="6" name="Recorded Sound">
            <a:hlinkClick r:id="" action="ppaction://media"/>
            <a:extLst>
              <a:ext uri="{FF2B5EF4-FFF2-40B4-BE49-F238E27FC236}">
                <a16:creationId xmlns:a16="http://schemas.microsoft.com/office/drawing/2014/main" id="{939A5A07-D0F0-0A53-BD55-5F5B036DC50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70984" y="6041362"/>
            <a:ext cx="487363" cy="487363"/>
          </a:xfrm>
          <a:prstGeom prst="rect">
            <a:avLst/>
          </a:prstGeom>
        </p:spPr>
      </p:pic>
    </p:spTree>
    <p:extLst>
      <p:ext uri="{BB962C8B-B14F-4D97-AF65-F5344CB8AC3E}">
        <p14:creationId xmlns:p14="http://schemas.microsoft.com/office/powerpoint/2010/main" val="500729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24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F1DF2-5C9D-94E2-3838-6DA1492A9405}"/>
              </a:ext>
            </a:extLst>
          </p:cNvPr>
          <p:cNvSpPr>
            <a:spLocks noGrp="1"/>
          </p:cNvSpPr>
          <p:nvPr>
            <p:ph type="title"/>
          </p:nvPr>
        </p:nvSpPr>
        <p:spPr/>
        <p:txBody>
          <a:bodyPr/>
          <a:lstStyle/>
          <a:p>
            <a:r>
              <a:rPr lang="en-US" dirty="0"/>
              <a:t>Prediction formula for the SLOPE ONE scheme</a:t>
            </a:r>
            <a:endParaRPr lang="en-IN" dirty="0"/>
          </a:p>
        </p:txBody>
      </p:sp>
      <p:pic>
        <p:nvPicPr>
          <p:cNvPr id="5" name="Content Placeholder 4">
            <a:extLst>
              <a:ext uri="{FF2B5EF4-FFF2-40B4-BE49-F238E27FC236}">
                <a16:creationId xmlns:a16="http://schemas.microsoft.com/office/drawing/2014/main" id="{93EC23DA-2E99-CF7C-F1B2-BC1BBA46C22F}"/>
              </a:ext>
            </a:extLst>
          </p:cNvPr>
          <p:cNvPicPr>
            <a:picLocks noGrp="1" noChangeAspect="1"/>
          </p:cNvPicPr>
          <p:nvPr>
            <p:ph idx="1"/>
          </p:nvPr>
        </p:nvPicPr>
        <p:blipFill>
          <a:blip r:embed="rId4"/>
          <a:stretch>
            <a:fillRect/>
          </a:stretch>
        </p:blipFill>
        <p:spPr>
          <a:xfrm>
            <a:off x="3583810" y="1930400"/>
            <a:ext cx="4781784" cy="1025912"/>
          </a:xfrm>
        </p:spPr>
      </p:pic>
      <p:sp>
        <p:nvSpPr>
          <p:cNvPr id="7" name="TextBox 6">
            <a:extLst>
              <a:ext uri="{FF2B5EF4-FFF2-40B4-BE49-F238E27FC236}">
                <a16:creationId xmlns:a16="http://schemas.microsoft.com/office/drawing/2014/main" id="{1B86A9ED-4005-BFD0-7AEF-FFF3ED98D169}"/>
              </a:ext>
            </a:extLst>
          </p:cNvPr>
          <p:cNvSpPr txBox="1"/>
          <p:nvPr/>
        </p:nvSpPr>
        <p:spPr>
          <a:xfrm>
            <a:off x="691414" y="3326919"/>
            <a:ext cx="10809171" cy="2308324"/>
          </a:xfrm>
          <a:prstGeom prst="rect">
            <a:avLst/>
          </a:prstGeom>
          <a:noFill/>
        </p:spPr>
        <p:txBody>
          <a:bodyPr wrap="square">
            <a:spAutoFit/>
          </a:bodyPr>
          <a:lstStyle/>
          <a:p>
            <a:pPr marL="285750" indent="-285750" algn="just">
              <a:buFont typeface="Arial" panose="020B0604020202020204" pitchFamily="34" charset="0"/>
              <a:buChar char="•"/>
            </a:pPr>
            <a:r>
              <a:rPr lang="en-US" b="0" i="0" dirty="0">
                <a:solidFill>
                  <a:srgbClr val="374151"/>
                </a:solidFill>
                <a:effectLst/>
                <a:latin typeface="Söhne"/>
              </a:rPr>
              <a:t>In this formula, u¯ represents the average rating given by user u across all items, card(</a:t>
            </a:r>
            <a:r>
              <a:rPr lang="en-US" b="0" i="0" dirty="0" err="1">
                <a:solidFill>
                  <a:srgbClr val="374151"/>
                </a:solidFill>
                <a:effectLst/>
                <a:latin typeface="Söhne"/>
              </a:rPr>
              <a:t>Rj</a:t>
            </a:r>
            <a:r>
              <a:rPr lang="en-US" b="0" i="0" dirty="0">
                <a:solidFill>
                  <a:srgbClr val="374151"/>
                </a:solidFill>
                <a:effectLst/>
                <a:latin typeface="Söhne"/>
              </a:rPr>
              <a:t>) represents the number of relevant items, and the summation calculates the sum of the average deviations (</a:t>
            </a:r>
            <a:r>
              <a:rPr lang="en-US" b="0" i="0" dirty="0" err="1">
                <a:solidFill>
                  <a:srgbClr val="374151"/>
                </a:solidFill>
                <a:effectLst/>
                <a:latin typeface="Söhne"/>
              </a:rPr>
              <a:t>devj,i</a:t>
            </a:r>
            <a:r>
              <a:rPr lang="en-US" b="0" i="0" dirty="0">
                <a:solidFill>
                  <a:srgbClr val="374151"/>
                </a:solidFill>
                <a:effectLst/>
                <a:latin typeface="Söhne"/>
              </a:rPr>
              <a:t>) for each relevant item </a:t>
            </a:r>
            <a:r>
              <a:rPr lang="en-US" b="0" i="0" dirty="0" err="1">
                <a:solidFill>
                  <a:srgbClr val="374151"/>
                </a:solidFill>
                <a:effectLst/>
                <a:latin typeface="Söhne"/>
              </a:rPr>
              <a:t>i</a:t>
            </a:r>
            <a:r>
              <a:rPr lang="en-US" b="0" i="0" dirty="0">
                <a:solidFill>
                  <a:srgbClr val="374151"/>
                </a:solidFill>
                <a:effectLst/>
                <a:latin typeface="Söhne"/>
              </a:rPr>
              <a:t> in </a:t>
            </a:r>
            <a:r>
              <a:rPr lang="en-US" b="0" i="0" dirty="0" err="1">
                <a:solidFill>
                  <a:srgbClr val="374151"/>
                </a:solidFill>
                <a:effectLst/>
                <a:latin typeface="Söhne"/>
              </a:rPr>
              <a:t>Rj</a:t>
            </a:r>
            <a:r>
              <a:rPr lang="en-US" b="0" i="0" dirty="0">
                <a:solidFill>
                  <a:srgbClr val="374151"/>
                </a:solidFill>
                <a:effectLst/>
                <a:latin typeface="Söhne"/>
              </a:rPr>
              <a:t>.</a:t>
            </a:r>
          </a:p>
          <a:p>
            <a:pPr marL="285750" indent="-285750" algn="just">
              <a:buFont typeface="Arial" panose="020B0604020202020204" pitchFamily="34" charset="0"/>
              <a:buChar char="•"/>
            </a:pPr>
            <a:r>
              <a:rPr lang="en-US" b="0" i="0" dirty="0">
                <a:solidFill>
                  <a:srgbClr val="374151"/>
                </a:solidFill>
                <a:effectLst/>
                <a:latin typeface="Söhne"/>
              </a:rPr>
              <a:t>The SLOPE ONE scheme is used because it provides a collaborative filtering method that incorporates both user-based and item-based information to make accurate predictions for rating-based recommender systems. It takes advantage of the similarities found in the data and considers the ratings given by users who have rated the same items and the ratings of other items given by the same user. By leveraging this information, it can generate personalized recommendations and improve the accuracy of the system.</a:t>
            </a:r>
          </a:p>
        </p:txBody>
      </p:sp>
      <p:pic>
        <p:nvPicPr>
          <p:cNvPr id="4" name="Recorded Sound">
            <a:hlinkClick r:id="" action="ppaction://media"/>
            <a:extLst>
              <a:ext uri="{FF2B5EF4-FFF2-40B4-BE49-F238E27FC236}">
                <a16:creationId xmlns:a16="http://schemas.microsoft.com/office/drawing/2014/main" id="{5ADC185E-9A47-C152-14FA-3A1A26DBEE4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11783" y="5927725"/>
            <a:ext cx="487363" cy="487363"/>
          </a:xfrm>
          <a:prstGeom prst="rect">
            <a:avLst/>
          </a:prstGeom>
        </p:spPr>
      </p:pic>
    </p:spTree>
    <p:extLst>
      <p:ext uri="{BB962C8B-B14F-4D97-AF65-F5344CB8AC3E}">
        <p14:creationId xmlns:p14="http://schemas.microsoft.com/office/powerpoint/2010/main" val="3836306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7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CA0F2-C4D4-9A98-46D3-62C1AEA9A323}"/>
              </a:ext>
            </a:extLst>
          </p:cNvPr>
          <p:cNvSpPr>
            <a:spLocks noGrp="1"/>
          </p:cNvSpPr>
          <p:nvPr>
            <p:ph type="title"/>
          </p:nvPr>
        </p:nvSpPr>
        <p:spPr/>
        <p:txBody>
          <a:bodyPr/>
          <a:lstStyle/>
          <a:p>
            <a:r>
              <a:rPr lang="en-US" dirty="0"/>
              <a:t>What is The WEIGHTED SLOPE ONE Scheme</a:t>
            </a:r>
            <a:endParaRPr lang="en-IN" dirty="0"/>
          </a:p>
        </p:txBody>
      </p:sp>
      <p:sp>
        <p:nvSpPr>
          <p:cNvPr id="3" name="Content Placeholder 2">
            <a:extLst>
              <a:ext uri="{FF2B5EF4-FFF2-40B4-BE49-F238E27FC236}">
                <a16:creationId xmlns:a16="http://schemas.microsoft.com/office/drawing/2014/main" id="{838EF47F-1307-7D68-3A2D-04C5156FC20D}"/>
              </a:ext>
            </a:extLst>
          </p:cNvPr>
          <p:cNvSpPr>
            <a:spLocks noGrp="1"/>
          </p:cNvSpPr>
          <p:nvPr>
            <p:ph idx="1"/>
          </p:nvPr>
        </p:nvSpPr>
        <p:spPr/>
        <p:txBody>
          <a:bodyPr>
            <a:normAutofit/>
          </a:bodyPr>
          <a:lstStyle/>
          <a:p>
            <a:pPr algn="just"/>
            <a:r>
              <a:rPr lang="en-US" sz="2400" b="0" i="0" dirty="0">
                <a:solidFill>
                  <a:srgbClr val="374151"/>
                </a:solidFill>
                <a:effectLst/>
                <a:latin typeface="Söhne"/>
              </a:rPr>
              <a:t>The WEIGHTED SLOPE ONE scheme is an enhancement to the SLOPE ONE algorithm that addresses one of its drawbacks, which is the lack of consideration for the number of ratings observed. The WEIGHTED SLOPE ONE scheme introduces a weighted average approach to give more importance to ratings based on the number of observations.</a:t>
            </a:r>
          </a:p>
          <a:p>
            <a:pPr algn="just"/>
            <a:r>
              <a:rPr lang="en-US" sz="2400" b="0" i="0" dirty="0">
                <a:solidFill>
                  <a:srgbClr val="374151"/>
                </a:solidFill>
                <a:effectLst/>
                <a:latin typeface="Söhne"/>
              </a:rPr>
              <a:t>The WEIGHTED SLOPE ONE scheme is used to improve the accuracy of predictions in collaborative filtering recommender systems by taking into account the significance of ratings based on the number of users who have rated specific item pairs.</a:t>
            </a:r>
          </a:p>
          <a:p>
            <a:pPr algn="just"/>
            <a:endParaRPr lang="en-IN" sz="2400" dirty="0"/>
          </a:p>
        </p:txBody>
      </p:sp>
      <p:pic>
        <p:nvPicPr>
          <p:cNvPr id="5" name="Recorded Sound">
            <a:hlinkClick r:id="" action="ppaction://media"/>
            <a:extLst>
              <a:ext uri="{FF2B5EF4-FFF2-40B4-BE49-F238E27FC236}">
                <a16:creationId xmlns:a16="http://schemas.microsoft.com/office/drawing/2014/main" id="{2CB7900B-4E81-5640-0B82-3DA3995E2F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96919" y="5904955"/>
            <a:ext cx="487363" cy="487363"/>
          </a:xfrm>
          <a:prstGeom prst="rect">
            <a:avLst/>
          </a:prstGeom>
        </p:spPr>
      </p:pic>
    </p:spTree>
    <p:extLst>
      <p:ext uri="{BB962C8B-B14F-4D97-AF65-F5344CB8AC3E}">
        <p14:creationId xmlns:p14="http://schemas.microsoft.com/office/powerpoint/2010/main" val="840696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59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D35EE-B69A-C571-C0FF-6B40CECDE488}"/>
              </a:ext>
            </a:extLst>
          </p:cNvPr>
          <p:cNvSpPr>
            <a:spLocks noGrp="1"/>
          </p:cNvSpPr>
          <p:nvPr>
            <p:ph type="title"/>
          </p:nvPr>
        </p:nvSpPr>
        <p:spPr/>
        <p:txBody>
          <a:bodyPr/>
          <a:lstStyle/>
          <a:p>
            <a:r>
              <a:rPr lang="en-US" dirty="0"/>
              <a:t>The WEIGHTED SLOPE ONE Scheme Formula</a:t>
            </a:r>
            <a:endParaRPr lang="en-IN" dirty="0"/>
          </a:p>
        </p:txBody>
      </p:sp>
      <p:pic>
        <p:nvPicPr>
          <p:cNvPr id="5" name="Content Placeholder 4">
            <a:extLst>
              <a:ext uri="{FF2B5EF4-FFF2-40B4-BE49-F238E27FC236}">
                <a16:creationId xmlns:a16="http://schemas.microsoft.com/office/drawing/2014/main" id="{53894A69-3EAE-6DF5-D034-6F184D8DF391}"/>
              </a:ext>
            </a:extLst>
          </p:cNvPr>
          <p:cNvPicPr>
            <a:picLocks noGrp="1" noChangeAspect="1"/>
          </p:cNvPicPr>
          <p:nvPr>
            <p:ph idx="1"/>
          </p:nvPr>
        </p:nvPicPr>
        <p:blipFill>
          <a:blip r:embed="rId4"/>
          <a:stretch>
            <a:fillRect/>
          </a:stretch>
        </p:blipFill>
        <p:spPr>
          <a:xfrm>
            <a:off x="3704586" y="1900170"/>
            <a:ext cx="3820302" cy="968158"/>
          </a:xfrm>
        </p:spPr>
      </p:pic>
      <p:sp>
        <p:nvSpPr>
          <p:cNvPr id="7" name="TextBox 6">
            <a:extLst>
              <a:ext uri="{FF2B5EF4-FFF2-40B4-BE49-F238E27FC236}">
                <a16:creationId xmlns:a16="http://schemas.microsoft.com/office/drawing/2014/main" id="{4FA33A63-BCC6-223B-1A4A-634983A0A0D1}"/>
              </a:ext>
            </a:extLst>
          </p:cNvPr>
          <p:cNvSpPr txBox="1"/>
          <p:nvPr/>
        </p:nvSpPr>
        <p:spPr>
          <a:xfrm>
            <a:off x="510139" y="3077810"/>
            <a:ext cx="11001676" cy="2585323"/>
          </a:xfrm>
          <a:prstGeom prst="rect">
            <a:avLst/>
          </a:prstGeom>
          <a:noFill/>
        </p:spPr>
        <p:txBody>
          <a:bodyPr wrap="square">
            <a:spAutoFit/>
          </a:bodyPr>
          <a:lstStyle/>
          <a:p>
            <a:pPr marL="285750" indent="-285750" algn="just">
              <a:buFont typeface="Arial" panose="020B0604020202020204" pitchFamily="34" charset="0"/>
              <a:buChar char="•"/>
            </a:pPr>
            <a:r>
              <a:rPr lang="en-US" b="0" i="0" dirty="0">
                <a:solidFill>
                  <a:srgbClr val="374151"/>
                </a:solidFill>
                <a:effectLst/>
                <a:latin typeface="Söhne"/>
              </a:rPr>
              <a:t>In this formula, S(u) represents the set of items rated by user u. The summation runs over all items </a:t>
            </a:r>
            <a:r>
              <a:rPr lang="en-US" b="0" i="0" dirty="0" err="1">
                <a:solidFill>
                  <a:srgbClr val="374151"/>
                </a:solidFill>
                <a:effectLst/>
                <a:latin typeface="Söhne"/>
              </a:rPr>
              <a:t>i</a:t>
            </a:r>
            <a:r>
              <a:rPr lang="en-US" b="0" i="0" dirty="0">
                <a:solidFill>
                  <a:srgbClr val="374151"/>
                </a:solidFill>
                <a:effectLst/>
                <a:latin typeface="Söhne"/>
              </a:rPr>
              <a:t> in S(u) except for item j. The terms </a:t>
            </a:r>
            <a:r>
              <a:rPr lang="en-US" b="0" i="0" dirty="0" err="1">
                <a:solidFill>
                  <a:srgbClr val="374151"/>
                </a:solidFill>
                <a:effectLst/>
                <a:latin typeface="Söhne"/>
              </a:rPr>
              <a:t>devj,i</a:t>
            </a:r>
            <a:r>
              <a:rPr lang="en-US" b="0" i="0" dirty="0">
                <a:solidFill>
                  <a:srgbClr val="374151"/>
                </a:solidFill>
                <a:effectLst/>
                <a:latin typeface="Söhne"/>
              </a:rPr>
              <a:t> and </a:t>
            </a:r>
            <a:r>
              <a:rPr lang="en-US" b="0" i="0" dirty="0" err="1">
                <a:solidFill>
                  <a:srgbClr val="374151"/>
                </a:solidFill>
                <a:effectLst/>
                <a:latin typeface="Söhne"/>
              </a:rPr>
              <a:t>ui</a:t>
            </a:r>
            <a:r>
              <a:rPr lang="en-US" b="0" i="0" dirty="0">
                <a:solidFill>
                  <a:srgbClr val="374151"/>
                </a:solidFill>
                <a:effectLst/>
                <a:latin typeface="Söhne"/>
              </a:rPr>
              <a:t> represent the average deviation and the rating, respectively, for item j and item </a:t>
            </a:r>
            <a:r>
              <a:rPr lang="en-US" b="0" i="0" dirty="0" err="1">
                <a:solidFill>
                  <a:srgbClr val="374151"/>
                </a:solidFill>
                <a:effectLst/>
                <a:latin typeface="Söhne"/>
              </a:rPr>
              <a:t>i</a:t>
            </a:r>
            <a:r>
              <a:rPr lang="en-US" b="0" i="0" dirty="0">
                <a:solidFill>
                  <a:srgbClr val="374151"/>
                </a:solidFill>
                <a:effectLst/>
                <a:latin typeface="Söhne"/>
              </a:rPr>
              <a:t> given by user A.</a:t>
            </a:r>
          </a:p>
          <a:p>
            <a:pPr marL="285750" indent="-285750" algn="just">
              <a:buFont typeface="Arial" panose="020B0604020202020204" pitchFamily="34" charset="0"/>
              <a:buChar char="•"/>
            </a:pPr>
            <a:r>
              <a:rPr lang="en-US" b="0" i="0" dirty="0">
                <a:solidFill>
                  <a:srgbClr val="374151"/>
                </a:solidFill>
                <a:effectLst/>
                <a:latin typeface="Söhne"/>
              </a:rPr>
              <a:t>The weight factor </a:t>
            </a:r>
            <a:r>
              <a:rPr lang="en-US" b="0" i="0" dirty="0" err="1">
                <a:solidFill>
                  <a:srgbClr val="374151"/>
                </a:solidFill>
                <a:effectLst/>
                <a:latin typeface="Söhne"/>
              </a:rPr>
              <a:t>cj,i</a:t>
            </a:r>
            <a:r>
              <a:rPr lang="en-US" b="0" i="0" dirty="0">
                <a:solidFill>
                  <a:srgbClr val="374151"/>
                </a:solidFill>
                <a:effectLst/>
                <a:latin typeface="Söhne"/>
              </a:rPr>
              <a:t> is defined as the cardinality (number of observations) of the set </a:t>
            </a:r>
            <a:r>
              <a:rPr lang="en-US" b="0" i="0" dirty="0" err="1">
                <a:solidFill>
                  <a:srgbClr val="374151"/>
                </a:solidFill>
                <a:effectLst/>
                <a:latin typeface="Söhne"/>
              </a:rPr>
              <a:t>Sj,i</a:t>
            </a:r>
            <a:r>
              <a:rPr lang="en-US" b="0" i="0" dirty="0">
                <a:solidFill>
                  <a:srgbClr val="374151"/>
                </a:solidFill>
                <a:effectLst/>
                <a:latin typeface="Söhne"/>
              </a:rPr>
              <a:t>(χ), which represents the number of user evaluations that contain ratings for both item j and item </a:t>
            </a:r>
            <a:r>
              <a:rPr lang="en-US" b="0" i="0" dirty="0" err="1">
                <a:solidFill>
                  <a:srgbClr val="374151"/>
                </a:solidFill>
                <a:effectLst/>
                <a:latin typeface="Söhne"/>
              </a:rPr>
              <a:t>i</a:t>
            </a:r>
            <a:r>
              <a:rPr lang="en-US" b="0" i="0" dirty="0">
                <a:solidFill>
                  <a:srgbClr val="374151"/>
                </a:solidFill>
                <a:effectLst/>
                <a:latin typeface="Söhne"/>
              </a:rPr>
              <a:t>. It quantifies the number of users who have rated the pair of items j and </a:t>
            </a:r>
            <a:r>
              <a:rPr lang="en-US" b="0" i="0" dirty="0" err="1">
                <a:solidFill>
                  <a:srgbClr val="374151"/>
                </a:solidFill>
                <a:effectLst/>
                <a:latin typeface="Söhne"/>
              </a:rPr>
              <a:t>i</a:t>
            </a:r>
            <a:r>
              <a:rPr lang="en-US" b="0" i="0" dirty="0">
                <a:solidFill>
                  <a:srgbClr val="374151"/>
                </a:solidFill>
                <a:effectLst/>
                <a:latin typeface="Söhne"/>
              </a:rPr>
              <a:t>.</a:t>
            </a:r>
          </a:p>
          <a:p>
            <a:pPr marL="285750" indent="-285750" algn="just">
              <a:buFont typeface="Arial" panose="020B0604020202020204" pitchFamily="34" charset="0"/>
              <a:buChar char="•"/>
            </a:pPr>
            <a:r>
              <a:rPr lang="en-US" b="0" i="0" dirty="0">
                <a:solidFill>
                  <a:srgbClr val="374151"/>
                </a:solidFill>
                <a:effectLst/>
                <a:latin typeface="Söhne"/>
              </a:rPr>
              <a:t>The weighted average is computed by multiplying each average deviation (</a:t>
            </a:r>
            <a:r>
              <a:rPr lang="en-US" b="0" i="0" dirty="0" err="1">
                <a:solidFill>
                  <a:srgbClr val="374151"/>
                </a:solidFill>
                <a:effectLst/>
                <a:latin typeface="Söhne"/>
              </a:rPr>
              <a:t>devj,i</a:t>
            </a:r>
            <a:r>
              <a:rPr lang="en-US" b="0" i="0" dirty="0">
                <a:solidFill>
                  <a:srgbClr val="374151"/>
                </a:solidFill>
                <a:effectLst/>
                <a:latin typeface="Söhne"/>
              </a:rPr>
              <a:t> + </a:t>
            </a:r>
            <a:r>
              <a:rPr lang="en-US" b="0" i="0" dirty="0" err="1">
                <a:solidFill>
                  <a:srgbClr val="374151"/>
                </a:solidFill>
                <a:effectLst/>
                <a:latin typeface="Söhne"/>
              </a:rPr>
              <a:t>ui</a:t>
            </a:r>
            <a:r>
              <a:rPr lang="en-US" b="0" i="0" dirty="0">
                <a:solidFill>
                  <a:srgbClr val="374151"/>
                </a:solidFill>
                <a:effectLst/>
                <a:latin typeface="Söhne"/>
              </a:rPr>
              <a:t>) with its corresponding weight (</a:t>
            </a:r>
            <a:r>
              <a:rPr lang="en-US" b="0" i="0" dirty="0" err="1">
                <a:solidFill>
                  <a:srgbClr val="374151"/>
                </a:solidFill>
                <a:effectLst/>
                <a:latin typeface="Söhne"/>
              </a:rPr>
              <a:t>cj,i</a:t>
            </a:r>
            <a:r>
              <a:rPr lang="en-US" b="0" i="0" dirty="0">
                <a:solidFill>
                  <a:srgbClr val="374151"/>
                </a:solidFill>
                <a:effectLst/>
                <a:latin typeface="Söhne"/>
              </a:rPr>
              <a:t>) and summing them up. The denominator (∑(</a:t>
            </a:r>
            <a:r>
              <a:rPr lang="en-US" b="0" i="0" dirty="0" err="1">
                <a:solidFill>
                  <a:srgbClr val="374151"/>
                </a:solidFill>
                <a:effectLst/>
                <a:latin typeface="Söhne"/>
              </a:rPr>
              <a:t>i∈S</a:t>
            </a:r>
            <a:r>
              <a:rPr lang="en-US" b="0" i="0" dirty="0">
                <a:solidFill>
                  <a:srgbClr val="374151"/>
                </a:solidFill>
                <a:effectLst/>
                <a:latin typeface="Söhne"/>
              </a:rPr>
              <a:t>(u)-{j}) </a:t>
            </a:r>
            <a:r>
              <a:rPr lang="en-US" b="0" i="0" dirty="0" err="1">
                <a:solidFill>
                  <a:srgbClr val="374151"/>
                </a:solidFill>
                <a:effectLst/>
                <a:latin typeface="Söhne"/>
              </a:rPr>
              <a:t>cj,i</a:t>
            </a:r>
            <a:r>
              <a:rPr lang="en-US" b="0" i="0" dirty="0">
                <a:solidFill>
                  <a:srgbClr val="374151"/>
                </a:solidFill>
                <a:effectLst/>
                <a:latin typeface="Söhne"/>
              </a:rPr>
              <a:t>) normalizes the prediction by dividing it by the sum of the weights. This ensures that the prediction is appropriately scaled and balanced.</a:t>
            </a:r>
          </a:p>
        </p:txBody>
      </p:sp>
      <p:pic>
        <p:nvPicPr>
          <p:cNvPr id="4" name="Recorded Sound">
            <a:hlinkClick r:id="" action="ppaction://media"/>
            <a:extLst>
              <a:ext uri="{FF2B5EF4-FFF2-40B4-BE49-F238E27FC236}">
                <a16:creationId xmlns:a16="http://schemas.microsoft.com/office/drawing/2014/main" id="{E5845480-2DF5-6E64-51B3-664D73497E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68133" y="6134203"/>
            <a:ext cx="487363" cy="487363"/>
          </a:xfrm>
          <a:prstGeom prst="rect">
            <a:avLst/>
          </a:prstGeom>
        </p:spPr>
      </p:pic>
    </p:spTree>
    <p:extLst>
      <p:ext uri="{BB962C8B-B14F-4D97-AF65-F5344CB8AC3E}">
        <p14:creationId xmlns:p14="http://schemas.microsoft.com/office/powerpoint/2010/main" val="1141275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0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76974-F735-BD12-2C69-F5FD9E60C413}"/>
              </a:ext>
            </a:extLst>
          </p:cNvPr>
          <p:cNvSpPr>
            <a:spLocks noGrp="1"/>
          </p:cNvSpPr>
          <p:nvPr>
            <p:ph type="title"/>
          </p:nvPr>
        </p:nvSpPr>
        <p:spPr/>
        <p:txBody>
          <a:bodyPr/>
          <a:lstStyle/>
          <a:p>
            <a:r>
              <a:rPr lang="en-IN" dirty="0"/>
              <a:t>Parameter </a:t>
            </a:r>
            <a:r>
              <a:rPr lang="el-GR" dirty="0"/>
              <a:t>λ</a:t>
            </a:r>
            <a:endParaRPr lang="en-IN" dirty="0"/>
          </a:p>
        </p:txBody>
      </p:sp>
      <p:sp>
        <p:nvSpPr>
          <p:cNvPr id="3" name="Content Placeholder 2">
            <a:extLst>
              <a:ext uri="{FF2B5EF4-FFF2-40B4-BE49-F238E27FC236}">
                <a16:creationId xmlns:a16="http://schemas.microsoft.com/office/drawing/2014/main" id="{97C6784A-49D4-2225-987A-B35587C735F1}"/>
              </a:ext>
            </a:extLst>
          </p:cNvPr>
          <p:cNvSpPr>
            <a:spLocks noGrp="1"/>
          </p:cNvSpPr>
          <p:nvPr>
            <p:ph idx="1"/>
          </p:nvPr>
        </p:nvSpPr>
        <p:spPr/>
        <p:txBody>
          <a:bodyPr>
            <a:normAutofit fontScale="92500" lnSpcReduction="10000"/>
          </a:bodyPr>
          <a:lstStyle/>
          <a:p>
            <a:pPr algn="just"/>
            <a:r>
              <a:rPr lang="en-US" dirty="0"/>
              <a:t>The parameter "plays a crucial role in determining the balance between </a:t>
            </a:r>
            <a:r>
              <a:rPr lang="en-US" dirty="0" err="1"/>
              <a:t>personalised</a:t>
            </a:r>
            <a:r>
              <a:rPr lang="en-US" dirty="0"/>
              <a:t> recommendations and the general trends observed in the data" in the </a:t>
            </a:r>
            <a:r>
              <a:rPr lang="en-US" dirty="0" err="1"/>
              <a:t>personalised</a:t>
            </a:r>
            <a:r>
              <a:rPr lang="en-US" dirty="0"/>
              <a:t> weighted Slope One technique. By regulating the level of customization in the recommendations, it impacts how well the technique performs.</a:t>
            </a:r>
          </a:p>
          <a:p>
            <a:pPr algn="just"/>
            <a:endParaRPr lang="en-US" dirty="0"/>
          </a:p>
          <a:p>
            <a:pPr algn="just"/>
            <a:r>
              <a:rPr lang="en-US" dirty="0"/>
              <a:t>The parameter is frequently used to regulate how much weight is given to the recommendations' </a:t>
            </a:r>
            <a:r>
              <a:rPr lang="en-US" dirty="0" err="1"/>
              <a:t>personalised</a:t>
            </a:r>
            <a:r>
              <a:rPr lang="en-US" dirty="0"/>
              <a:t> aspect relative to the data's overall trends. The </a:t>
            </a:r>
            <a:r>
              <a:rPr lang="en-US" dirty="0" err="1"/>
              <a:t>personalised</a:t>
            </a:r>
            <a:r>
              <a:rPr lang="en-US" dirty="0"/>
              <a:t> forecast is multiplied by it, and the global average prediction is then added to it to provide the final recommendation.</a:t>
            </a:r>
          </a:p>
          <a:p>
            <a:pPr algn="just"/>
            <a:r>
              <a:rPr lang="en-US" dirty="0">
                <a:solidFill>
                  <a:srgbClr val="374151"/>
                </a:solidFill>
              </a:rPr>
              <a:t>T</a:t>
            </a:r>
            <a:r>
              <a:rPr lang="en-US" b="0" i="0" dirty="0">
                <a:solidFill>
                  <a:srgbClr val="374151"/>
                </a:solidFill>
                <a:effectLst/>
              </a:rPr>
              <a:t>he optimal value of λ may vary depending on the specific application and the characteristics of the dataset. It often requires experimentation and fine-tuning to find the most suitable value that maximizes the performance and accuracy of the personalized weighted Slope One method</a:t>
            </a:r>
            <a:endParaRPr lang="en-US" dirty="0"/>
          </a:p>
        </p:txBody>
      </p:sp>
      <p:pic>
        <p:nvPicPr>
          <p:cNvPr id="5" name="Recorded Sound">
            <a:hlinkClick r:id="" action="ppaction://media"/>
            <a:extLst>
              <a:ext uri="{FF2B5EF4-FFF2-40B4-BE49-F238E27FC236}">
                <a16:creationId xmlns:a16="http://schemas.microsoft.com/office/drawing/2014/main" id="{D1763384-4B32-16DD-1088-FEF475C8B5F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34802" y="5967054"/>
            <a:ext cx="487363" cy="487363"/>
          </a:xfrm>
          <a:prstGeom prst="rect">
            <a:avLst/>
          </a:prstGeom>
        </p:spPr>
      </p:pic>
    </p:spTree>
    <p:extLst>
      <p:ext uri="{BB962C8B-B14F-4D97-AF65-F5344CB8AC3E}">
        <p14:creationId xmlns:p14="http://schemas.microsoft.com/office/powerpoint/2010/main" val="2710310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2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6FFFD-4996-7485-EADF-0AB5FEBF5EBD}"/>
              </a:ext>
            </a:extLst>
          </p:cNvPr>
          <p:cNvSpPr>
            <a:spLocks noGrp="1"/>
          </p:cNvSpPr>
          <p:nvPr>
            <p:ph type="title"/>
          </p:nvPr>
        </p:nvSpPr>
        <p:spPr>
          <a:xfrm>
            <a:off x="592911" y="572560"/>
            <a:ext cx="10515600" cy="315912"/>
          </a:xfrm>
        </p:spPr>
        <p:txBody>
          <a:bodyPr>
            <a:noAutofit/>
          </a:bodyPr>
          <a:lstStyle/>
          <a:p>
            <a:pPr marL="0" indent="0">
              <a:buNone/>
            </a:pPr>
            <a:r>
              <a:rPr lang="el-GR" sz="2000" b="1" dirty="0"/>
              <a:t>λ</a:t>
            </a:r>
            <a:r>
              <a:rPr lang="en-IN" sz="2000" b="1" dirty="0"/>
              <a:t> = 0</a:t>
            </a:r>
          </a:p>
        </p:txBody>
      </p:sp>
      <p:sp>
        <p:nvSpPr>
          <p:cNvPr id="3" name="Content Placeholder 2">
            <a:extLst>
              <a:ext uri="{FF2B5EF4-FFF2-40B4-BE49-F238E27FC236}">
                <a16:creationId xmlns:a16="http://schemas.microsoft.com/office/drawing/2014/main" id="{CCA17E7E-5C28-8C41-4362-0ACC019BCDC4}"/>
              </a:ext>
            </a:extLst>
          </p:cNvPr>
          <p:cNvSpPr>
            <a:spLocks noGrp="1"/>
          </p:cNvSpPr>
          <p:nvPr>
            <p:ph idx="1"/>
          </p:nvPr>
        </p:nvSpPr>
        <p:spPr>
          <a:xfrm>
            <a:off x="518267" y="1168390"/>
            <a:ext cx="10939726" cy="5378066"/>
          </a:xfrm>
        </p:spPr>
        <p:txBody>
          <a:bodyPr>
            <a:normAutofit/>
          </a:bodyPr>
          <a:lstStyle/>
          <a:p>
            <a:pPr algn="just"/>
            <a:r>
              <a:rPr lang="en-US" sz="2000" dirty="0"/>
              <a:t>The formula is reduced to the SLOPE ONE scheme and the weighting component is no longer significant. The amount of ratings actually observed is not taken into account; the forecast is just based on the average deviation term. The personalized weighted component is eliminated in this instance.</a:t>
            </a:r>
          </a:p>
          <a:p>
            <a:pPr marL="0" indent="0" algn="just">
              <a:buNone/>
            </a:pPr>
            <a:r>
              <a:rPr lang="el-GR" sz="2000" b="1" dirty="0">
                <a:solidFill>
                  <a:schemeClr val="accent2"/>
                </a:solidFill>
              </a:rPr>
              <a:t>λ</a:t>
            </a:r>
            <a:r>
              <a:rPr lang="en-IN" sz="2000" b="1" dirty="0">
                <a:solidFill>
                  <a:schemeClr val="accent2"/>
                </a:solidFill>
              </a:rPr>
              <a:t> = 1</a:t>
            </a:r>
          </a:p>
          <a:p>
            <a:pPr algn="just"/>
            <a:r>
              <a:rPr lang="en-US" sz="2000" b="0" i="0" dirty="0">
                <a:solidFill>
                  <a:srgbClr val="374151"/>
                </a:solidFill>
                <a:effectLst/>
                <a:latin typeface="Söhne"/>
              </a:rPr>
              <a:t>the weighting factor becomes the sole determinant of the prediction. The deviation term (</a:t>
            </a:r>
            <a:r>
              <a:rPr lang="en-US" sz="2000" b="0" i="0" dirty="0" err="1">
                <a:solidFill>
                  <a:srgbClr val="374151"/>
                </a:solidFill>
                <a:effectLst/>
                <a:latin typeface="Söhne"/>
              </a:rPr>
              <a:t>devj,i</a:t>
            </a:r>
            <a:r>
              <a:rPr lang="en-US" sz="2000" b="0" i="0" dirty="0">
                <a:solidFill>
                  <a:srgbClr val="374151"/>
                </a:solidFill>
                <a:effectLst/>
                <a:latin typeface="Söhne"/>
              </a:rPr>
              <a:t> + </a:t>
            </a:r>
            <a:r>
              <a:rPr lang="en-US" sz="2000" b="0" i="0" dirty="0" err="1">
                <a:solidFill>
                  <a:srgbClr val="374151"/>
                </a:solidFill>
                <a:effectLst/>
                <a:latin typeface="Söhne"/>
              </a:rPr>
              <a:t>ui</a:t>
            </a:r>
            <a:r>
              <a:rPr lang="en-US" sz="2000" b="0" i="0" dirty="0">
                <a:solidFill>
                  <a:srgbClr val="374151"/>
                </a:solidFill>
                <a:effectLst/>
                <a:latin typeface="Söhne"/>
              </a:rPr>
              <a:t>) is not considered, and the prediction is purely based on the weighted average of the user's ratings for relevant items. This reduces the personalized aspect of the method.</a:t>
            </a:r>
            <a:endParaRPr lang="en-IN" sz="2000" b="0" i="0" dirty="0">
              <a:solidFill>
                <a:srgbClr val="374151"/>
              </a:solidFill>
              <a:effectLst/>
              <a:latin typeface="Söhne"/>
            </a:endParaRPr>
          </a:p>
          <a:p>
            <a:pPr algn="just"/>
            <a:endParaRPr lang="en-IN" sz="2000" dirty="0">
              <a:solidFill>
                <a:srgbClr val="374151"/>
              </a:solidFill>
              <a:latin typeface="Söhne"/>
            </a:endParaRPr>
          </a:p>
          <a:p>
            <a:pPr algn="just"/>
            <a:r>
              <a:rPr lang="en-IN" sz="2000" dirty="0">
                <a:solidFill>
                  <a:srgbClr val="374151"/>
                </a:solidFill>
                <a:latin typeface="Söhne"/>
              </a:rPr>
              <a:t>In Conclusion, </a:t>
            </a:r>
            <a:r>
              <a:rPr lang="en-US" sz="2000" dirty="0">
                <a:solidFill>
                  <a:srgbClr val="374151"/>
                </a:solidFill>
                <a:latin typeface="Söhne"/>
              </a:rPr>
              <a:t>the weighting factor and average deviation can be traded off using the parameter values between 0 and 1. We can regulate the balance between the two components by changing. The deviation term is highlighted by a smaller, whereas the weighting factor is highlighted by a larger.</a:t>
            </a:r>
            <a:endParaRPr lang="en-US" sz="2000" dirty="0"/>
          </a:p>
          <a:p>
            <a:pPr marL="0" indent="0" algn="just">
              <a:buNone/>
            </a:pPr>
            <a:endParaRPr lang="en-US" sz="2000" dirty="0"/>
          </a:p>
          <a:p>
            <a:pPr marL="0" indent="0">
              <a:buNone/>
            </a:pPr>
            <a:endParaRPr lang="en-IN" sz="2000" dirty="0"/>
          </a:p>
        </p:txBody>
      </p:sp>
      <p:pic>
        <p:nvPicPr>
          <p:cNvPr id="5" name="Recorded Sound">
            <a:hlinkClick r:id="" action="ppaction://media"/>
            <a:extLst>
              <a:ext uri="{FF2B5EF4-FFF2-40B4-BE49-F238E27FC236}">
                <a16:creationId xmlns:a16="http://schemas.microsoft.com/office/drawing/2014/main" id="{6015C893-D517-65AC-4DD6-B2A9B8D103D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35531" y="6086132"/>
            <a:ext cx="487363" cy="487363"/>
          </a:xfrm>
          <a:prstGeom prst="rect">
            <a:avLst/>
          </a:prstGeom>
        </p:spPr>
      </p:pic>
    </p:spTree>
    <p:extLst>
      <p:ext uri="{BB962C8B-B14F-4D97-AF65-F5344CB8AC3E}">
        <p14:creationId xmlns:p14="http://schemas.microsoft.com/office/powerpoint/2010/main" val="2319913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71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F0700-B6BD-6572-A36C-D09CF69A9855}"/>
              </a:ext>
            </a:extLst>
          </p:cNvPr>
          <p:cNvSpPr>
            <a:spLocks noGrp="1"/>
          </p:cNvSpPr>
          <p:nvPr>
            <p:ph type="title"/>
          </p:nvPr>
        </p:nvSpPr>
        <p:spPr/>
        <p:txBody>
          <a:bodyPr/>
          <a:lstStyle/>
          <a:p>
            <a:r>
              <a:rPr lang="en-IN" u="sng" dirty="0"/>
              <a:t>REFERENCES</a:t>
            </a:r>
          </a:p>
        </p:txBody>
      </p:sp>
      <p:sp>
        <p:nvSpPr>
          <p:cNvPr id="3" name="Content Placeholder 2">
            <a:extLst>
              <a:ext uri="{FF2B5EF4-FFF2-40B4-BE49-F238E27FC236}">
                <a16:creationId xmlns:a16="http://schemas.microsoft.com/office/drawing/2014/main" id="{C67EC3B4-A2CA-3801-536B-3913CB6FE61E}"/>
              </a:ext>
            </a:extLst>
          </p:cNvPr>
          <p:cNvSpPr>
            <a:spLocks noGrp="1"/>
          </p:cNvSpPr>
          <p:nvPr>
            <p:ph idx="1"/>
          </p:nvPr>
        </p:nvSpPr>
        <p:spPr/>
        <p:txBody>
          <a:bodyPr>
            <a:normAutofit/>
          </a:bodyPr>
          <a:lstStyle/>
          <a:p>
            <a:r>
              <a:rPr lang="en-US" dirty="0">
                <a:hlinkClick r:id="rId2"/>
              </a:rPr>
              <a:t>Pre-recorded Lecture Recording 12: Practical Data Science with Python (2310) (instructure.com)</a:t>
            </a:r>
            <a:r>
              <a:rPr lang="en-US" dirty="0"/>
              <a:t>  [slides by professor </a:t>
            </a:r>
            <a:r>
              <a:rPr lang="en-US" dirty="0" err="1"/>
              <a:t>Yongli</a:t>
            </a:r>
            <a:r>
              <a:rPr lang="en-US" dirty="0"/>
              <a:t> Ren]</a:t>
            </a:r>
          </a:p>
          <a:p>
            <a:r>
              <a:rPr lang="en-US" dirty="0">
                <a:hlinkClick r:id="rId3"/>
              </a:rPr>
              <a:t>Slope scheme and notations. | Download Scientific Diagram (researchgate.net)</a:t>
            </a:r>
            <a:endParaRPr lang="en-US" dirty="0"/>
          </a:p>
          <a:p>
            <a:r>
              <a:rPr lang="en-US" dirty="0">
                <a:hlinkClick r:id="rId4"/>
              </a:rPr>
              <a:t>Formulas for Estimating the Slope (washington.edu)</a:t>
            </a: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marL="0" indent="0">
              <a:buNone/>
            </a:pPr>
            <a:endParaRPr lang="en-IN" dirty="0"/>
          </a:p>
        </p:txBody>
      </p:sp>
    </p:spTree>
    <p:extLst>
      <p:ext uri="{BB962C8B-B14F-4D97-AF65-F5344CB8AC3E}">
        <p14:creationId xmlns:p14="http://schemas.microsoft.com/office/powerpoint/2010/main" val="391969266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498</TotalTime>
  <Words>1095</Words>
  <Application>Microsoft Office PowerPoint</Application>
  <PresentationFormat>Widescreen</PresentationFormat>
  <Paragraphs>47</Paragraphs>
  <Slides>10</Slides>
  <Notes>0</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Algerian</vt:lpstr>
      <vt:lpstr>Arial</vt:lpstr>
      <vt:lpstr>Söhne</vt:lpstr>
      <vt:lpstr>Trebuchet MS</vt:lpstr>
      <vt:lpstr>Wingdings 3</vt:lpstr>
      <vt:lpstr>Facet</vt:lpstr>
      <vt:lpstr>PRACTICAL DATA SCIENCE WITH PYTHON COSC 2670 ASSIGNMENT 3</vt:lpstr>
      <vt:lpstr>What is Slope One Scheme</vt:lpstr>
      <vt:lpstr>Why Slope One Scheme is used</vt:lpstr>
      <vt:lpstr>Prediction formula for the SLOPE ONE scheme</vt:lpstr>
      <vt:lpstr>What is The WEIGHTED SLOPE ONE Scheme</vt:lpstr>
      <vt:lpstr>The WEIGHTED SLOPE ONE Scheme Formula</vt:lpstr>
      <vt:lpstr>Parameter λ</vt:lpstr>
      <vt:lpstr>λ = 0</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Sahil Dwivedi</dc:creator>
  <cp:lastModifiedBy>Vivek Aggarwal</cp:lastModifiedBy>
  <cp:revision>11</cp:revision>
  <dcterms:created xsi:type="dcterms:W3CDTF">2023-06-10T08:23:09Z</dcterms:created>
  <dcterms:modified xsi:type="dcterms:W3CDTF">2023-06-11T08:16:03Z</dcterms:modified>
</cp:coreProperties>
</file>

<file path=docProps/thumbnail.jpeg>
</file>